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157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SGuKsyzusM&amp;t=404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541A6-E3DD-48A7-AB55-4E66D8594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Rise of </a:t>
            </a:r>
            <a:br>
              <a:rPr lang="en-US" dirty="0"/>
            </a:br>
            <a:r>
              <a:rPr lang="en-US" dirty="0"/>
              <a:t>Mass Democracy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30EFC1D-FDBF-4A63-B02A-C3D865379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The American Pageant,</a:t>
            </a:r>
          </a:p>
          <a:p>
            <a:r>
              <a:rPr lang="en-US" dirty="0">
                <a:hlinkClick r:id="rId2"/>
              </a:rPr>
              <a:t>Chapter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8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8929A-B878-447C-9CA3-2B51C0E7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The Tariff of Abominations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F8C462-AE01-437D-A480-E4B2ACAC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78" y="887896"/>
            <a:ext cx="8596668" cy="5970104"/>
          </a:xfrm>
        </p:spPr>
        <p:txBody>
          <a:bodyPr>
            <a:normAutofit/>
          </a:bodyPr>
          <a:lstStyle/>
          <a:p>
            <a:r>
              <a:rPr lang="en-US" dirty="0"/>
              <a:t>Tariffs still in place</a:t>
            </a:r>
          </a:p>
          <a:p>
            <a:pPr lvl="1"/>
            <a:r>
              <a:rPr lang="en-US" dirty="0"/>
              <a:t>Protect American industry</a:t>
            </a:r>
          </a:p>
          <a:p>
            <a:pPr lvl="1"/>
            <a:r>
              <a:rPr lang="en-US" dirty="0"/>
              <a:t>Drive up prices of goods for all Americans</a:t>
            </a:r>
          </a:p>
          <a:p>
            <a:endParaRPr lang="en-US" dirty="0"/>
          </a:p>
          <a:p>
            <a:r>
              <a:rPr lang="en-US" dirty="0"/>
              <a:t>1824—Congress passes a tariff act</a:t>
            </a:r>
          </a:p>
          <a:p>
            <a:pPr lvl="1"/>
            <a:r>
              <a:rPr lang="en-US" dirty="0"/>
              <a:t>Americans call for higher tariffs</a:t>
            </a:r>
          </a:p>
          <a:p>
            <a:pPr lvl="2"/>
            <a:r>
              <a:rPr lang="en-US" dirty="0"/>
              <a:t>Buy more American product—market “booms”</a:t>
            </a:r>
          </a:p>
          <a:p>
            <a:endParaRPr lang="en-US" dirty="0"/>
          </a:p>
          <a:p>
            <a:r>
              <a:rPr lang="en-US" dirty="0"/>
              <a:t>Jackson’s supporters call for another tariff bill—stick it to Adams</a:t>
            </a:r>
          </a:p>
          <a:p>
            <a:pPr lvl="1"/>
            <a:r>
              <a:rPr lang="en-US" dirty="0"/>
              <a:t>Expect it to fail</a:t>
            </a:r>
          </a:p>
          <a:p>
            <a:pPr lvl="1"/>
            <a:r>
              <a:rPr lang="en-US" dirty="0"/>
              <a:t>It passes</a:t>
            </a:r>
          </a:p>
          <a:p>
            <a:endParaRPr lang="en-US" dirty="0"/>
          </a:p>
          <a:p>
            <a:r>
              <a:rPr lang="en-US" dirty="0"/>
              <a:t>Southerners infuriated— “Tariff of Abominations”</a:t>
            </a:r>
          </a:p>
          <a:p>
            <a:pPr lvl="1"/>
            <a:r>
              <a:rPr lang="en-US" i="1" dirty="0"/>
              <a:t>Let the New England beware how she imitates the Old</a:t>
            </a:r>
            <a:endParaRPr lang="en-US" dirty="0"/>
          </a:p>
          <a:p>
            <a:pPr lvl="1"/>
            <a:r>
              <a:rPr lang="en-US" dirty="0"/>
              <a:t>Seen as discriminatory against the South—all regions of US booming EXCEPT south</a:t>
            </a:r>
          </a:p>
        </p:txBody>
      </p:sp>
      <p:pic>
        <p:nvPicPr>
          <p:cNvPr id="9218" name="Picture 2" descr="Image result for tariff of abominations">
            <a:extLst>
              <a:ext uri="{FF2B5EF4-FFF2-40B4-BE49-F238E27FC236}">
                <a16:creationId xmlns:a16="http://schemas.microsoft.com/office/drawing/2014/main" xmlns="" id="{D38D0C57-1C0B-4F39-A7C9-77CBE966A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9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0125E69-9190-4A3B-A850-F8E35F85FA66}"/>
              </a:ext>
            </a:extLst>
          </p:cNvPr>
          <p:cNvSpPr/>
          <p:nvPr/>
        </p:nvSpPr>
        <p:spPr>
          <a:xfrm>
            <a:off x="7156174" y="4505739"/>
            <a:ext cx="4703048" cy="146436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South sells goods that aren’t taxed, buy goods that are.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Underlying issue—slavery –will government try to get rid of it?</a:t>
            </a:r>
          </a:p>
        </p:txBody>
      </p:sp>
    </p:spTree>
    <p:extLst>
      <p:ext uri="{BB962C8B-B14F-4D97-AF65-F5344CB8AC3E}">
        <p14:creationId xmlns:p14="http://schemas.microsoft.com/office/powerpoint/2010/main" val="17671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7E1A1-2C95-49A9-829A-12F87AB8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Carolina Responds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C51650-77E6-4E48-A8FC-96FE74D32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4974"/>
            <a:ext cx="8596668" cy="5658677"/>
          </a:xfrm>
        </p:spPr>
        <p:txBody>
          <a:bodyPr/>
          <a:lstStyle/>
          <a:p>
            <a:r>
              <a:rPr lang="en-US" i="1" dirty="0"/>
              <a:t>The South Carolina Exposition</a:t>
            </a:r>
            <a:endParaRPr lang="en-US" dirty="0"/>
          </a:p>
          <a:p>
            <a:pPr lvl="1"/>
            <a:r>
              <a:rPr lang="en-US" dirty="0"/>
              <a:t>Written by John C. Calhoun</a:t>
            </a:r>
          </a:p>
          <a:p>
            <a:pPr lvl="1"/>
            <a:r>
              <a:rPr lang="en-US" dirty="0"/>
              <a:t>Denounced the tariff</a:t>
            </a:r>
          </a:p>
          <a:p>
            <a:pPr lvl="1"/>
            <a:r>
              <a:rPr lang="en-US" dirty="0"/>
              <a:t>Called for states to nullify the law</a:t>
            </a:r>
          </a:p>
          <a:p>
            <a:endParaRPr lang="en-US" dirty="0"/>
          </a:p>
          <a:p>
            <a:r>
              <a:rPr lang="en-US" dirty="0"/>
              <a:t>Nullification Crisis</a:t>
            </a:r>
          </a:p>
          <a:p>
            <a:pPr lvl="1"/>
            <a:r>
              <a:rPr lang="en-US" dirty="0"/>
              <a:t>Citizens in SC try to get a 2/3 vote of the legislature to nullify law</a:t>
            </a:r>
          </a:p>
          <a:p>
            <a:pPr lvl="2"/>
            <a:r>
              <a:rPr lang="en-US" dirty="0"/>
              <a:t>Shot down</a:t>
            </a:r>
          </a:p>
          <a:p>
            <a:pPr lvl="1"/>
            <a:r>
              <a:rPr lang="en-US" dirty="0"/>
              <a:t>New tariff bill in 1832—softens blow some, but not enough</a:t>
            </a:r>
          </a:p>
          <a:p>
            <a:pPr lvl="1"/>
            <a:r>
              <a:rPr lang="en-US" dirty="0"/>
              <a:t>Further calls for nullification, even secession </a:t>
            </a:r>
          </a:p>
          <a:p>
            <a:endParaRPr lang="en-US" dirty="0"/>
          </a:p>
          <a:p>
            <a:r>
              <a:rPr lang="en-US" dirty="0"/>
              <a:t>Jackson Responds	</a:t>
            </a:r>
          </a:p>
          <a:p>
            <a:pPr lvl="1"/>
            <a:r>
              <a:rPr lang="en-US" dirty="0"/>
              <a:t>Not a fan of the tariff, but don’t mess with him</a:t>
            </a:r>
          </a:p>
          <a:p>
            <a:pPr lvl="2"/>
            <a:r>
              <a:rPr lang="en-US" dirty="0"/>
              <a:t>Threatens to invade the state, hang nullifiers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3B02F3-DE95-4DD8-BB14-84BA1BFEE56D}"/>
              </a:ext>
            </a:extLst>
          </p:cNvPr>
          <p:cNvSpPr/>
          <p:nvPr/>
        </p:nvSpPr>
        <p:spPr>
          <a:xfrm>
            <a:off x="7779026" y="3856383"/>
            <a:ext cx="4412974" cy="30016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Stage Being Set For War</a:t>
            </a:r>
          </a:p>
          <a:p>
            <a:r>
              <a:rPr lang="en-US" dirty="0"/>
              <a:t>-Fight, surrender, or compromise</a:t>
            </a:r>
          </a:p>
          <a:p>
            <a:r>
              <a:rPr lang="en-US" dirty="0"/>
              <a:t>-Henry Clay suggests a compromise</a:t>
            </a:r>
          </a:p>
          <a:p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Compromise Tariff of 1833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-Reduce  Tariff by 10% over period of eight years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Force Bill—POTUS can use military if necessary to collect duties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CB86A556-F607-4E83-80E4-D1361918D612}"/>
              </a:ext>
            </a:extLst>
          </p:cNvPr>
          <p:cNvSpPr/>
          <p:nvPr/>
        </p:nvSpPr>
        <p:spPr>
          <a:xfrm>
            <a:off x="6096000" y="5923722"/>
            <a:ext cx="1444487" cy="715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john c calhoun">
            <a:extLst>
              <a:ext uri="{FF2B5EF4-FFF2-40B4-BE49-F238E27FC236}">
                <a16:creationId xmlns:a16="http://schemas.microsoft.com/office/drawing/2014/main" xmlns="" id="{12161739-391F-4B1E-9F42-2991D0F3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3097696" cy="30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AB21881-F475-4095-950A-30EE55C6D5B5}"/>
              </a:ext>
            </a:extLst>
          </p:cNvPr>
          <p:cNvCxnSpPr>
            <a:cxnSpLocks/>
          </p:cNvCxnSpPr>
          <p:nvPr/>
        </p:nvCxnSpPr>
        <p:spPr>
          <a:xfrm>
            <a:off x="4161183" y="1929848"/>
            <a:ext cx="181554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4" name="Picture 4" descr="Image result for henry clay">
            <a:extLst>
              <a:ext uri="{FF2B5EF4-FFF2-40B4-BE49-F238E27FC236}">
                <a16:creationId xmlns:a16="http://schemas.microsoft.com/office/drawing/2014/main" xmlns="" id="{E92ED109-EACE-4B8E-BC10-C04F5B2B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61" y="103125"/>
            <a:ext cx="2387239" cy="33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6792142-191A-4262-9269-76A1754DD2CE}"/>
              </a:ext>
            </a:extLst>
          </p:cNvPr>
          <p:cNvCxnSpPr/>
          <p:nvPr/>
        </p:nvCxnSpPr>
        <p:spPr>
          <a:xfrm flipV="1">
            <a:off x="11514666" y="3273287"/>
            <a:ext cx="0" cy="128546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39AB1-60CB-4B3C-BEBA-B3872B1E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 &amp; the Trail </a:t>
            </a:r>
            <a:r>
              <a:rPr lang="en-US" dirty="0"/>
              <a:t>of </a:t>
            </a:r>
            <a:r>
              <a:rPr lang="en-US" dirty="0" smtClean="0"/>
              <a:t>Tears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D00812-B71C-4A87-B5A5-D74760160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323474"/>
            <a:ext cx="8985244" cy="5534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Jackson, Jacksonians push for westward expansion          </a:t>
            </a:r>
          </a:p>
          <a:p>
            <a:endParaRPr lang="en-US" dirty="0"/>
          </a:p>
          <a:p>
            <a:r>
              <a:rPr lang="en-US" dirty="0" smtClean="0"/>
              <a:t>Hundreds of thousands of Natives—no set policy regarding them     </a:t>
            </a:r>
          </a:p>
          <a:p>
            <a:pPr lvl="1"/>
            <a:r>
              <a:rPr lang="en-US" dirty="0" smtClean="0"/>
              <a:t>Varied by president / congress</a:t>
            </a:r>
          </a:p>
          <a:p>
            <a:pPr lvl="1"/>
            <a:r>
              <a:rPr lang="en-US" dirty="0" smtClean="0"/>
              <a:t>Natives harsh towards Americans; Americans don’t always honor treaties </a:t>
            </a:r>
          </a:p>
          <a:p>
            <a:endParaRPr lang="en-US" dirty="0"/>
          </a:p>
          <a:p>
            <a:r>
              <a:rPr lang="en-US" dirty="0" smtClean="0"/>
              <a:t>Push among some white citizens to welcome and assimilate Native Americans</a:t>
            </a:r>
          </a:p>
          <a:p>
            <a:pPr lvl="1"/>
            <a:r>
              <a:rPr lang="en-US" dirty="0" smtClean="0"/>
              <a:t>Resistance from some tribes, acceptance by others</a:t>
            </a:r>
          </a:p>
          <a:p>
            <a:pPr lvl="1"/>
            <a:r>
              <a:rPr lang="en-US" dirty="0" smtClean="0"/>
              <a:t>Cherokees adapt to ‘white’ culture</a:t>
            </a:r>
          </a:p>
          <a:p>
            <a:pPr lvl="2"/>
            <a:r>
              <a:rPr lang="en-US" dirty="0" smtClean="0"/>
              <a:t>Council with a three-branch government; alphabet, etc.</a:t>
            </a:r>
          </a:p>
          <a:p>
            <a:pPr lvl="1"/>
            <a:r>
              <a:rPr lang="en-US" dirty="0" smtClean="0"/>
              <a:t>George declares Cherokee tribal council illegal </a:t>
            </a:r>
          </a:p>
          <a:p>
            <a:endParaRPr lang="en-US" dirty="0"/>
          </a:p>
          <a:p>
            <a:r>
              <a:rPr lang="en-US" dirty="0" smtClean="0"/>
              <a:t>SCOTUS upholds rights of the Natives</a:t>
            </a:r>
          </a:p>
          <a:p>
            <a:pPr lvl="1"/>
            <a:r>
              <a:rPr lang="en-US" dirty="0" smtClean="0"/>
              <a:t>Andrew Jackson’s response: John Marshall has made his decision. Now, let him enforce it”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1026" name="Picture 2" descr="Image result for andrew jackson john mars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91" y="268454"/>
            <a:ext cx="3723559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509084" y="3874168"/>
            <a:ext cx="5173579" cy="20814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-Jackson wants to “rescue” the “injured race”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-Proposes removal of Cherokees, Creeks, Choctaws, Chickasaws and Seminoles beyond the Mississippi on a ‘voluntary’ basis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-</a:t>
            </a:r>
            <a:r>
              <a:rPr lang="en-US" dirty="0" smtClean="0">
                <a:solidFill>
                  <a:srgbClr val="FFFF00"/>
                </a:solidFill>
              </a:rPr>
              <a:t>Indian Removal Act</a:t>
            </a:r>
            <a:r>
              <a:rPr lang="en-US" dirty="0" smtClean="0">
                <a:solidFill>
                  <a:schemeClr val="bg1"/>
                </a:solidFill>
              </a:rPr>
              <a:t> passed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Trail of Tears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AB567-5C91-4CA3-9C03-C5362BB6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of Tears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E874C4-0C66-4C69-8624-779D157EC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3633"/>
            <a:ext cx="4412024" cy="4657730"/>
          </a:xfrm>
        </p:spPr>
        <p:txBody>
          <a:bodyPr>
            <a:normAutofit/>
          </a:bodyPr>
          <a:lstStyle/>
          <a:p>
            <a:r>
              <a:rPr lang="en-US" dirty="0" smtClean="0"/>
              <a:t>Indians set to be “free” from white encroachments</a:t>
            </a:r>
          </a:p>
          <a:p>
            <a:endParaRPr lang="en-US" dirty="0"/>
          </a:p>
          <a:p>
            <a:r>
              <a:rPr lang="en-US" dirty="0" smtClean="0"/>
              <a:t>Bureau of Indian Affairs established</a:t>
            </a:r>
          </a:p>
          <a:p>
            <a:endParaRPr lang="en-US" dirty="0"/>
          </a:p>
          <a:p>
            <a:r>
              <a:rPr lang="en-US" dirty="0" smtClean="0"/>
              <a:t>Westward push continues</a:t>
            </a:r>
          </a:p>
          <a:p>
            <a:endParaRPr lang="en-US" dirty="0"/>
          </a:p>
          <a:p>
            <a:r>
              <a:rPr lang="en-US" b="1" dirty="0" smtClean="0"/>
              <a:t>Black Hawk War</a:t>
            </a:r>
            <a:endParaRPr lang="en-US" dirty="0" smtClean="0"/>
          </a:p>
          <a:p>
            <a:pPr lvl="1"/>
            <a:r>
              <a:rPr lang="en-US" dirty="0" smtClean="0"/>
              <a:t>Clash between whites &amp; Natives</a:t>
            </a:r>
          </a:p>
          <a:p>
            <a:endParaRPr lang="en-US" dirty="0"/>
          </a:p>
          <a:p>
            <a:r>
              <a:rPr lang="en-US" dirty="0" smtClean="0"/>
              <a:t>War in FL with Seminole Indians</a:t>
            </a:r>
            <a:endParaRPr lang="en-US" dirty="0"/>
          </a:p>
        </p:txBody>
      </p:sp>
      <p:pic>
        <p:nvPicPr>
          <p:cNvPr id="2050" name="Picture 2" descr="Image result for indian removals map ceng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4828" r="5517" b="8856"/>
          <a:stretch/>
        </p:blipFill>
        <p:spPr bwMode="auto">
          <a:xfrm>
            <a:off x="5089358" y="1"/>
            <a:ext cx="7102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6116" y="5847347"/>
            <a:ext cx="3910263" cy="9264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Indian revolts crushed; many in present-day Oklahoma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97B800-446C-4E13-BC4E-B7321008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 and the Bank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99A429-FECE-4755-9FF3-B776106F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3947"/>
            <a:ext cx="8596668" cy="5354053"/>
          </a:xfrm>
        </p:spPr>
        <p:txBody>
          <a:bodyPr>
            <a:normAutofit/>
          </a:bodyPr>
          <a:lstStyle/>
          <a:p>
            <a:r>
              <a:rPr lang="en-US" dirty="0" smtClean="0"/>
              <a:t>Andre Jackson is NOT anti-bank.</a:t>
            </a:r>
          </a:p>
          <a:p>
            <a:r>
              <a:rPr lang="en-US" dirty="0" smtClean="0"/>
              <a:t>He is anti-monopoly and anti-big business</a:t>
            </a:r>
          </a:p>
          <a:p>
            <a:endParaRPr lang="en-US" dirty="0"/>
          </a:p>
          <a:p>
            <a:r>
              <a:rPr lang="en-US" dirty="0" smtClean="0"/>
              <a:t>Jackson against the National Bank</a:t>
            </a:r>
          </a:p>
          <a:p>
            <a:pPr lvl="1"/>
            <a:r>
              <a:rPr lang="en-US" dirty="0" smtClean="0"/>
              <a:t>Issues gold and silver, but not paper money</a:t>
            </a:r>
          </a:p>
          <a:p>
            <a:pPr lvl="1"/>
            <a:r>
              <a:rPr lang="en-US" dirty="0" smtClean="0"/>
              <a:t>Private banks print money—value fluctuates</a:t>
            </a:r>
          </a:p>
          <a:p>
            <a:pPr lvl="2"/>
            <a:r>
              <a:rPr lang="en-US" dirty="0" smtClean="0"/>
              <a:t>Power of the nation’s economy in the hands of the bank</a:t>
            </a:r>
          </a:p>
          <a:p>
            <a:pPr lvl="2"/>
            <a:r>
              <a:rPr lang="en-US" dirty="0" smtClean="0"/>
              <a:t>A separate “fourth branch”</a:t>
            </a:r>
          </a:p>
          <a:p>
            <a:pPr lvl="1"/>
            <a:r>
              <a:rPr lang="en-US" dirty="0" smtClean="0"/>
              <a:t>National Bank was a private institution</a:t>
            </a:r>
          </a:p>
          <a:p>
            <a:pPr lvl="2"/>
            <a:r>
              <a:rPr lang="en-US" dirty="0" smtClean="0"/>
              <a:t>Answers to the investors, not the people</a:t>
            </a:r>
          </a:p>
          <a:p>
            <a:pPr lvl="2"/>
            <a:r>
              <a:rPr lang="en-US" dirty="0" smtClean="0"/>
              <a:t>Controls the economy!</a:t>
            </a:r>
          </a:p>
          <a:p>
            <a:endParaRPr lang="en-US" dirty="0"/>
          </a:p>
          <a:p>
            <a:r>
              <a:rPr lang="en-US" dirty="0" smtClean="0"/>
              <a:t>Against American values of democracy?</a:t>
            </a:r>
          </a:p>
          <a:p>
            <a:pPr lvl="1"/>
            <a:r>
              <a:rPr lang="en-US" dirty="0" smtClean="0"/>
              <a:t>Foreclosures in the west, money funneling in the east</a:t>
            </a:r>
          </a:p>
        </p:txBody>
      </p:sp>
      <p:pic>
        <p:nvPicPr>
          <p:cNvPr id="3074" name="Picture 2" descr="Image result for nicholas bi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4" y="270544"/>
            <a:ext cx="2936541" cy="38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862945">
            <a:off x="8518358" y="530075"/>
            <a:ext cx="233412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Nicholas Biddle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9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260F9-3E16-45FE-AFAB-B805C98C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Bank War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BC18F8-AC6A-4B77-A857-A826AD0C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0042"/>
            <a:ext cx="8596668" cy="5317958"/>
          </a:xfrm>
        </p:spPr>
        <p:txBody>
          <a:bodyPr/>
          <a:lstStyle/>
          <a:p>
            <a:r>
              <a:rPr lang="en-US" dirty="0" smtClean="0"/>
              <a:t>1832—Bank War</a:t>
            </a:r>
          </a:p>
          <a:p>
            <a:pPr lvl="1"/>
            <a:r>
              <a:rPr lang="en-US" dirty="0" smtClean="0"/>
              <a:t>Daniel Webster, Henry Clay propose to renew the bank’s charter</a:t>
            </a:r>
          </a:p>
          <a:p>
            <a:pPr lvl="2"/>
            <a:r>
              <a:rPr lang="en-US" dirty="0" smtClean="0"/>
              <a:t>Bank not set to expire for four more years</a:t>
            </a:r>
          </a:p>
          <a:p>
            <a:pPr lvl="2"/>
            <a:r>
              <a:rPr lang="en-US" dirty="0" smtClean="0"/>
              <a:t>Election year issue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Jackson signs it—he betrays the common man</a:t>
            </a:r>
          </a:p>
          <a:p>
            <a:pPr lvl="1"/>
            <a:r>
              <a:rPr lang="en-US" dirty="0" smtClean="0"/>
              <a:t>If Jackson vetoes it, he loses support from the wealthy in the east</a:t>
            </a:r>
          </a:p>
          <a:p>
            <a:endParaRPr lang="en-US" dirty="0"/>
          </a:p>
          <a:p>
            <a:r>
              <a:rPr lang="en-US" dirty="0" smtClean="0"/>
              <a:t>Jackson vetoes the bill anyway—it’s “unconstitutional”</a:t>
            </a:r>
          </a:p>
          <a:p>
            <a:pPr lvl="1"/>
            <a:r>
              <a:rPr lang="en-US" i="1" dirty="0" smtClean="0"/>
              <a:t>McCulloch </a:t>
            </a:r>
            <a:r>
              <a:rPr lang="en-US" dirty="0" smtClean="0"/>
              <a:t>v.</a:t>
            </a:r>
            <a:r>
              <a:rPr lang="en-US" i="1" dirty="0" smtClean="0"/>
              <a:t> Maryland </a:t>
            </a:r>
            <a:r>
              <a:rPr lang="en-US" dirty="0" smtClean="0"/>
              <a:t>declares the bank constitutional PRIOR to this issue </a:t>
            </a:r>
          </a:p>
          <a:p>
            <a:pPr lvl="1"/>
            <a:r>
              <a:rPr lang="en-US" dirty="0" smtClean="0"/>
              <a:t>Jackson doesn’t care about SCOTUS ruling</a:t>
            </a:r>
          </a:p>
          <a:p>
            <a:endParaRPr lang="en-US" dirty="0"/>
          </a:p>
          <a:p>
            <a:r>
              <a:rPr lang="en-US" dirty="0" smtClean="0"/>
              <a:t>Bank is squashed – and the executive power is asserted</a:t>
            </a:r>
          </a:p>
          <a:p>
            <a:pPr lvl="1"/>
            <a:r>
              <a:rPr lang="en-US" dirty="0" smtClean="0"/>
              <a:t>Vetoes previously made on legal grounds; this one on personal grounds.</a:t>
            </a:r>
            <a:endParaRPr lang="en-US" dirty="0"/>
          </a:p>
        </p:txBody>
      </p:sp>
      <p:pic>
        <p:nvPicPr>
          <p:cNvPr id="4" name="Picture 4" descr="Image result for andrew jackson 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368" y="0"/>
            <a:ext cx="4431631" cy="23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821903" y="5799218"/>
            <a:ext cx="3994484" cy="770021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Repeating Theme in History!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mother bank sick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369" y="2322095"/>
            <a:ext cx="443163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8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E2AF1-2AC8-4991-9406-C069BFC9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1832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6E6BFE-558F-4FAA-89DF-8DD93ADE9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7695"/>
            <a:ext cx="4700782" cy="5450305"/>
          </a:xfrm>
        </p:spPr>
        <p:txBody>
          <a:bodyPr/>
          <a:lstStyle/>
          <a:p>
            <a:r>
              <a:rPr lang="en-US" dirty="0" smtClean="0"/>
              <a:t>Andrew Jackson and Henry Clay—main players in the election</a:t>
            </a:r>
          </a:p>
          <a:p>
            <a:pPr lvl="1"/>
            <a:r>
              <a:rPr lang="en-US" dirty="0" smtClean="0"/>
              <a:t>Jackson previousl</a:t>
            </a:r>
            <a:r>
              <a:rPr lang="en-US" dirty="0" smtClean="0"/>
              <a:t>y favored one-term</a:t>
            </a:r>
          </a:p>
          <a:p>
            <a:endParaRPr lang="en-US" dirty="0"/>
          </a:p>
          <a:p>
            <a:r>
              <a:rPr lang="en-US" dirty="0" smtClean="0"/>
              <a:t>First time a third-party played a role</a:t>
            </a:r>
          </a:p>
          <a:p>
            <a:pPr lvl="1"/>
            <a:r>
              <a:rPr lang="en-US" dirty="0" smtClean="0"/>
              <a:t>Anti-Masonic Party</a:t>
            </a:r>
          </a:p>
          <a:p>
            <a:pPr lvl="1"/>
            <a:r>
              <a:rPr lang="en-US" dirty="0" smtClean="0"/>
              <a:t>Third party importance </a:t>
            </a:r>
            <a:r>
              <a:rPr lang="en-US" dirty="0" smtClean="0">
                <a:sym typeface="Wingdings" panose="05000000000000000000" pitchFamily="2" charset="2"/>
              </a:rPr>
              <a:t> TR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Jackson was a Mason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First time you had a national nominating convention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Jackson too popular to be defeated by Clay’s money advantage</a:t>
            </a:r>
            <a:endParaRPr lang="en-US" dirty="0"/>
          </a:p>
        </p:txBody>
      </p:sp>
      <p:pic>
        <p:nvPicPr>
          <p:cNvPr id="5122" name="Picture 2" descr="Image result for election of 1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58" y="0"/>
            <a:ext cx="6645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7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C8800-C22A-4BF6-9D72-3A806823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War. Again.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5564E-67FA-45D8-BE90-8F6C51C8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3947"/>
            <a:ext cx="9357003" cy="5354053"/>
          </a:xfrm>
        </p:spPr>
        <p:txBody>
          <a:bodyPr/>
          <a:lstStyle/>
          <a:p>
            <a:r>
              <a:rPr lang="en-US" dirty="0" smtClean="0"/>
              <a:t>Jackson doesn’t trus</a:t>
            </a:r>
            <a:r>
              <a:rPr lang="en-US" dirty="0" smtClean="0"/>
              <a:t>t the bank to not revive itself, despite the veto</a:t>
            </a:r>
          </a:p>
          <a:p>
            <a:pPr lvl="1"/>
            <a:r>
              <a:rPr lang="en-US" dirty="0" smtClean="0"/>
              <a:t>Removes federal deposits from the bank</a:t>
            </a:r>
          </a:p>
          <a:p>
            <a:pPr lvl="2"/>
            <a:r>
              <a:rPr lang="en-US" dirty="0" smtClean="0"/>
              <a:t>No more depositing money into the bank</a:t>
            </a:r>
          </a:p>
          <a:p>
            <a:pPr lvl="2"/>
            <a:r>
              <a:rPr lang="en-US" dirty="0" smtClean="0"/>
              <a:t>Use existing funds in the vaults to pay day-to-day expenses of the government</a:t>
            </a:r>
          </a:p>
          <a:p>
            <a:endParaRPr lang="en-US" dirty="0"/>
          </a:p>
          <a:p>
            <a:r>
              <a:rPr lang="en-US" dirty="0" smtClean="0"/>
              <a:t>Constitutional?</a:t>
            </a:r>
          </a:p>
          <a:p>
            <a:pPr lvl="1"/>
            <a:r>
              <a:rPr lang="en-US" dirty="0" smtClean="0"/>
              <a:t>Depends on how you read the document—loosely or strictly!</a:t>
            </a:r>
          </a:p>
          <a:p>
            <a:pPr lvl="2"/>
            <a:r>
              <a:rPr lang="en-US" dirty="0" smtClean="0"/>
              <a:t>Jackson’s advisors were against his actions</a:t>
            </a:r>
          </a:p>
          <a:p>
            <a:pPr lvl="2"/>
            <a:r>
              <a:rPr lang="en-US" dirty="0" smtClean="0"/>
              <a:t>Jackson shuffles cabinet members around—yes men</a:t>
            </a:r>
          </a:p>
          <a:p>
            <a:endParaRPr lang="en-US" dirty="0"/>
          </a:p>
          <a:p>
            <a:r>
              <a:rPr lang="en-US" dirty="0" smtClean="0"/>
              <a:t>Biddle responds by calling in the bank’s loans to save it</a:t>
            </a:r>
          </a:p>
          <a:p>
            <a:endParaRPr lang="en-US" dirty="0"/>
          </a:p>
          <a:p>
            <a:r>
              <a:rPr lang="en-US" dirty="0" smtClean="0"/>
              <a:t>Jackson’s actions leads to a series of booms and busts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832" y="3031959"/>
            <a:ext cx="4499810" cy="35854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Federal funds placed in “pet banks”</a:t>
            </a:r>
          </a:p>
          <a:p>
            <a:r>
              <a:rPr lang="en-US" dirty="0"/>
              <a:t>	</a:t>
            </a:r>
            <a:r>
              <a:rPr lang="en-US" dirty="0" smtClean="0"/>
              <a:t>Pro-Jackson</a:t>
            </a:r>
          </a:p>
          <a:p>
            <a:endParaRPr lang="en-US" dirty="0"/>
          </a:p>
          <a:p>
            <a:r>
              <a:rPr lang="en-US" dirty="0" smtClean="0"/>
              <a:t>Many banks exist with nothing more than a suitcase full of money</a:t>
            </a:r>
          </a:p>
          <a:p>
            <a:r>
              <a:rPr lang="en-US" dirty="0"/>
              <a:t>	</a:t>
            </a:r>
            <a:r>
              <a:rPr lang="en-US" dirty="0" smtClean="0"/>
              <a:t>Unreliable</a:t>
            </a:r>
          </a:p>
          <a:p>
            <a:endParaRPr lang="en-US" dirty="0"/>
          </a:p>
          <a:p>
            <a:r>
              <a:rPr lang="en-US" dirty="0" smtClean="0"/>
              <a:t>Jackson authorizes the issue of the</a:t>
            </a:r>
            <a:r>
              <a:rPr lang="en-US" b="1" dirty="0"/>
              <a:t> </a:t>
            </a:r>
            <a:r>
              <a:rPr lang="en-US" b="1" i="1" dirty="0" smtClean="0"/>
              <a:t>SPECIE CIRCULAR</a:t>
            </a:r>
            <a:r>
              <a:rPr lang="en-US" dirty="0" smtClean="0"/>
              <a:t>—lands had to be bought with “hard” money</a:t>
            </a:r>
          </a:p>
          <a:p>
            <a:endParaRPr lang="en-US" dirty="0"/>
          </a:p>
          <a:p>
            <a:r>
              <a:rPr lang="en-US" dirty="0" smtClean="0"/>
              <a:t>Financial Crisis to come—Jackson is out of office by then</a:t>
            </a:r>
            <a:endParaRPr lang="en-US" dirty="0"/>
          </a:p>
        </p:txBody>
      </p:sp>
      <p:pic>
        <p:nvPicPr>
          <p:cNvPr id="6146" name="Picture 2" descr="Image result for specie cir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838">
            <a:off x="8855374" y="396916"/>
            <a:ext cx="2857034" cy="221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04EDC-FA0F-43FF-9CB8-ECF611CF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A New Party Emerges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058EDA-10A6-4868-8614-CD908092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6275"/>
            <a:ext cx="6734119" cy="5991726"/>
          </a:xfrm>
        </p:spPr>
        <p:txBody>
          <a:bodyPr>
            <a:normAutofit/>
          </a:bodyPr>
          <a:lstStyle/>
          <a:p>
            <a:r>
              <a:rPr lang="en-US" dirty="0" smtClean="0"/>
              <a:t>By 1828—new parties emerging</a:t>
            </a:r>
          </a:p>
          <a:p>
            <a:endParaRPr lang="en-US" dirty="0"/>
          </a:p>
          <a:p>
            <a:r>
              <a:rPr lang="en-US" dirty="0" smtClean="0"/>
              <a:t>Anti-Jackson refer to him as “King Andrew”</a:t>
            </a:r>
          </a:p>
          <a:p>
            <a:endParaRPr lang="en-US" dirty="0"/>
          </a:p>
          <a:p>
            <a:r>
              <a:rPr lang="en-US" dirty="0" smtClean="0"/>
              <a:t>Democrat-Republicans become the “Democrats”</a:t>
            </a:r>
          </a:p>
          <a:p>
            <a:pPr lvl="1"/>
            <a:r>
              <a:rPr lang="en-US" dirty="0" smtClean="0"/>
              <a:t>Donkey mascot—Andrew Jackson!</a:t>
            </a:r>
          </a:p>
          <a:p>
            <a:endParaRPr lang="en-US" dirty="0"/>
          </a:p>
          <a:p>
            <a:r>
              <a:rPr lang="en-US" dirty="0" smtClean="0"/>
              <a:t>A new party emerges—the Whigs</a:t>
            </a:r>
          </a:p>
          <a:p>
            <a:pPr lvl="1"/>
            <a:r>
              <a:rPr lang="en-US" dirty="0" smtClean="0"/>
              <a:t>Revolutionary time; anti-monarchy</a:t>
            </a:r>
          </a:p>
          <a:p>
            <a:pPr lvl="1"/>
            <a:r>
              <a:rPr lang="en-US" dirty="0" smtClean="0"/>
              <a:t>Anti-Jackson—censure him</a:t>
            </a:r>
          </a:p>
          <a:p>
            <a:pPr lvl="1"/>
            <a:r>
              <a:rPr lang="en-US" dirty="0" smtClean="0"/>
              <a:t>Gain a following</a:t>
            </a:r>
          </a:p>
          <a:p>
            <a:pPr lvl="2"/>
            <a:r>
              <a:rPr lang="en-US" dirty="0" smtClean="0"/>
              <a:t>Supporters of the American System, Southerners, Industrialists and merchants, evangelicals, Anti-Masons</a:t>
            </a:r>
          </a:p>
          <a:p>
            <a:pPr lvl="1"/>
            <a:r>
              <a:rPr lang="en-US" dirty="0" smtClean="0"/>
              <a:t>Fairly progressive (considered themselves conservative)</a:t>
            </a:r>
          </a:p>
          <a:p>
            <a:pPr lvl="2"/>
            <a:r>
              <a:rPr lang="en-US" dirty="0" smtClean="0"/>
              <a:t>Improve within—roads, canals, prisons, schools, etc.</a:t>
            </a:r>
          </a:p>
          <a:p>
            <a:pPr lvl="2"/>
            <a:r>
              <a:rPr lang="en-US" dirty="0" smtClean="0"/>
              <a:t>A new party of the people</a:t>
            </a:r>
            <a:endParaRPr lang="en-US" dirty="0"/>
          </a:p>
        </p:txBody>
      </p:sp>
      <p:pic>
        <p:nvPicPr>
          <p:cNvPr id="7170" name="Picture 2" descr="Image result for king andrew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1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B967E-D6A3-4476-B108-0B6BE3FF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Election of 1836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509774-8594-43CD-A60E-A5C92763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7" y="721895"/>
            <a:ext cx="5281865" cy="6136105"/>
          </a:xfrm>
        </p:spPr>
        <p:txBody>
          <a:bodyPr/>
          <a:lstStyle/>
          <a:p>
            <a:r>
              <a:rPr lang="en-US" dirty="0" smtClean="0"/>
              <a:t>Jackson pins his “yes man” VEEP for President</a:t>
            </a:r>
          </a:p>
          <a:p>
            <a:pPr lvl="1"/>
            <a:r>
              <a:rPr lang="en-US" dirty="0" smtClean="0"/>
              <a:t>Martin Van Buren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Whigs stil</a:t>
            </a:r>
            <a:r>
              <a:rPr lang="en-US" dirty="0" smtClean="0"/>
              <a:t>l too unorganized to win</a:t>
            </a:r>
          </a:p>
          <a:p>
            <a:pPr lvl="1"/>
            <a:r>
              <a:rPr lang="en-US" dirty="0" smtClean="0"/>
              <a:t>Their strategy—run as many people as possible</a:t>
            </a:r>
          </a:p>
          <a:p>
            <a:pPr lvl="1"/>
            <a:r>
              <a:rPr lang="en-US" dirty="0" smtClean="0"/>
              <a:t>Prevent any one candidate from getting a majority of electoral votes</a:t>
            </a:r>
          </a:p>
          <a:p>
            <a:pPr lvl="1"/>
            <a:r>
              <a:rPr lang="en-US" dirty="0" smtClean="0"/>
              <a:t>Why? </a:t>
            </a:r>
            <a:r>
              <a:rPr lang="en-US" dirty="0" smtClean="0">
                <a:sym typeface="Wingdings" panose="05000000000000000000" pitchFamily="2" charset="2"/>
              </a:rPr>
              <a:t> Twelfth Amendment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_____________________ decides; ___________ have a better chance of winning!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Whigs run three candidates.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Most favored was William Henry Harrison</a:t>
            </a:r>
            <a:endParaRPr lang="en-US" dirty="0"/>
          </a:p>
        </p:txBody>
      </p:sp>
      <p:pic>
        <p:nvPicPr>
          <p:cNvPr id="8194" name="Picture 2" descr="Image result for election of 18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81" y="0"/>
            <a:ext cx="6376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martin van bur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r="31361"/>
          <a:stretch/>
        </p:blipFill>
        <p:spPr bwMode="auto">
          <a:xfrm>
            <a:off x="1183821" y="1483936"/>
            <a:ext cx="1761226" cy="160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7130509">
            <a:off x="11683603" y="336935"/>
            <a:ext cx="713832" cy="4370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AA511-0128-4409-A2D3-8579D753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 of Good Feelings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2BE33-5F62-461E-B219-7DF99C3DE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7252"/>
            <a:ext cx="8596668" cy="5592418"/>
          </a:xfrm>
        </p:spPr>
        <p:txBody>
          <a:bodyPr>
            <a:normAutofit/>
          </a:bodyPr>
          <a:lstStyle/>
          <a:p>
            <a:r>
              <a:rPr lang="en-US" sz="2000" dirty="0"/>
              <a:t>Surge in nationalism following War of 1812, but…</a:t>
            </a:r>
          </a:p>
          <a:p>
            <a:pPr lvl="1"/>
            <a:r>
              <a:rPr lang="en-US" sz="1800" dirty="0"/>
              <a:t>Sectionalism</a:t>
            </a:r>
          </a:p>
          <a:p>
            <a:pPr lvl="1"/>
            <a:r>
              <a:rPr lang="en-US" sz="1800" dirty="0"/>
              <a:t>Missouri Compromise</a:t>
            </a:r>
          </a:p>
          <a:p>
            <a:pPr lvl="1"/>
            <a:r>
              <a:rPr lang="en-US" sz="1800" dirty="0"/>
              <a:t>Panic of 1819</a:t>
            </a:r>
          </a:p>
          <a:p>
            <a:pPr lvl="1"/>
            <a:r>
              <a:rPr lang="en-US" sz="1800" dirty="0"/>
              <a:t>Formation of new parties</a:t>
            </a:r>
          </a:p>
          <a:p>
            <a:endParaRPr lang="en-US" sz="2000" dirty="0"/>
          </a:p>
          <a:p>
            <a:r>
              <a:rPr lang="en-US" sz="2000" dirty="0"/>
              <a:t>1828—new parties emerge</a:t>
            </a:r>
          </a:p>
          <a:p>
            <a:pPr lvl="1"/>
            <a:r>
              <a:rPr lang="en-US" sz="1800" dirty="0"/>
              <a:t>Democrats </a:t>
            </a:r>
          </a:p>
          <a:p>
            <a:pPr lvl="1"/>
            <a:r>
              <a:rPr lang="en-US" sz="1800" dirty="0"/>
              <a:t>Whigs </a:t>
            </a:r>
          </a:p>
          <a:p>
            <a:endParaRPr lang="en-US" sz="2000" dirty="0"/>
          </a:p>
          <a:p>
            <a:r>
              <a:rPr lang="en-US" sz="2000" dirty="0"/>
              <a:t>“Get out the vote” campaigns</a:t>
            </a:r>
          </a:p>
          <a:p>
            <a:pPr lvl="1"/>
            <a:r>
              <a:rPr lang="en-US" sz="1800" dirty="0" err="1"/>
              <a:t>ie</a:t>
            </a:r>
            <a:r>
              <a:rPr lang="en-US" sz="1800" dirty="0"/>
              <a:t>—suck up to the public</a:t>
            </a:r>
          </a:p>
          <a:p>
            <a:pPr lvl="2"/>
            <a:r>
              <a:rPr lang="en-US" sz="1600" dirty="0"/>
              <a:t>It works! Voter turnout increases up to 78% by 1840 </a:t>
            </a:r>
          </a:p>
          <a:p>
            <a:pPr lvl="1"/>
            <a:endParaRPr lang="en-US" sz="1800" dirty="0"/>
          </a:p>
        </p:txBody>
      </p:sp>
      <p:pic>
        <p:nvPicPr>
          <p:cNvPr id="1026" name="Picture 2" descr="Image result for the era of good feelings">
            <a:extLst>
              <a:ext uri="{FF2B5EF4-FFF2-40B4-BE49-F238E27FC236}">
                <a16:creationId xmlns:a16="http://schemas.microsoft.com/office/drawing/2014/main" xmlns="" id="{4FDA3331-C0F7-4FA4-B46E-9890EA4C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076173"/>
            <a:ext cx="6887682" cy="396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3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3E197-B0D6-4195-8845-EC3C5230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Buren as President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C18316-2423-4462-ADE3-E0721BF72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79884"/>
            <a:ext cx="9224655" cy="5378115"/>
          </a:xfrm>
        </p:spPr>
        <p:txBody>
          <a:bodyPr>
            <a:normAutofit/>
          </a:bodyPr>
          <a:lstStyle/>
          <a:p>
            <a:r>
              <a:rPr lang="en-US" dirty="0" smtClean="0"/>
              <a:t>Beneficiary of the spoils system </a:t>
            </a:r>
          </a:p>
          <a:p>
            <a:pPr lvl="1"/>
            <a:r>
              <a:rPr lang="en-US" dirty="0" smtClean="0"/>
              <a:t>First-class, second-rate man</a:t>
            </a:r>
          </a:p>
          <a:p>
            <a:endParaRPr lang="en-US" dirty="0"/>
          </a:p>
          <a:p>
            <a:r>
              <a:rPr lang="en-US" dirty="0" smtClean="0"/>
              <a:t>Brilliant statesman, yet mediocre president</a:t>
            </a:r>
          </a:p>
          <a:p>
            <a:pPr lvl="1"/>
            <a:r>
              <a:rPr lang="en-US" dirty="0" smtClean="0"/>
              <a:t>Victim of circumstances beyond his control</a:t>
            </a:r>
          </a:p>
          <a:p>
            <a:pPr lvl="2"/>
            <a:r>
              <a:rPr lang="en-US" dirty="0" smtClean="0"/>
              <a:t>“Bastard politician” –machines put him in place</a:t>
            </a:r>
          </a:p>
          <a:p>
            <a:pPr lvl="2"/>
            <a:r>
              <a:rPr lang="en-US" dirty="0" smtClean="0"/>
              <a:t>Jackson was eccentric; Van Buren, “meh”</a:t>
            </a:r>
          </a:p>
          <a:p>
            <a:pPr lvl="2"/>
            <a:r>
              <a:rPr lang="en-US" dirty="0" smtClean="0"/>
              <a:t>Inherits Jackson’s enemies</a:t>
            </a:r>
          </a:p>
          <a:p>
            <a:endParaRPr lang="en-US" dirty="0"/>
          </a:p>
          <a:p>
            <a:r>
              <a:rPr lang="en-US" dirty="0" smtClean="0"/>
              <a:t>Skirmishes with Canada at northern border</a:t>
            </a:r>
          </a:p>
          <a:p>
            <a:r>
              <a:rPr lang="en-US" dirty="0" smtClean="0"/>
              <a:t>Northerners against him because he’s eyeing Texas—more power to the southern slaveholders </a:t>
            </a:r>
          </a:p>
          <a:p>
            <a:endParaRPr lang="en-US" dirty="0"/>
          </a:p>
          <a:p>
            <a:r>
              <a:rPr lang="en-US" dirty="0" smtClean="0"/>
              <a:t>Bigger Problem for Van Buren—the economy</a:t>
            </a:r>
            <a:endParaRPr lang="en-US" dirty="0"/>
          </a:p>
        </p:txBody>
      </p:sp>
      <p:pic>
        <p:nvPicPr>
          <p:cNvPr id="9218" name="Picture 2" descr="Image result for martin van buren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2" y="609600"/>
            <a:ext cx="6085138" cy="409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658E5-97A9-4A52-9A0C-DFE5EA64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The Panic of  1837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F085DB-88A5-4A72-9CFF-3502F442F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2" y="660400"/>
            <a:ext cx="9224655" cy="60157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Cause—speculation; get rich quick scheme</a:t>
            </a:r>
          </a:p>
          <a:p>
            <a:pPr lvl="1"/>
            <a:r>
              <a:rPr lang="en-US" dirty="0" smtClean="0"/>
              <a:t>Wildcat (suitcase) banks</a:t>
            </a:r>
            <a:r>
              <a:rPr lang="en-US" dirty="0" smtClean="0">
                <a:sym typeface="Wingdings" panose="05000000000000000000" pitchFamily="2" charset="2"/>
              </a:rPr>
              <a:t> land, roads, canals, etc.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EVERYWHERE!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Bank War by Jackson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Specie Circular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Wheat production shrinks—no grain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Economic problems around the world, too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Banks and business fail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Prices drop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Whigs propose ways to “heal” through tariffs, banks, etc.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Van Buren does nothing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Secures federal deposits in independent banks—leave others high and dry—repealed by Whigs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463715" y="2628901"/>
            <a:ext cx="3116179" cy="950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“Divorce Bill” </a:t>
            </a:r>
          </a:p>
          <a:p>
            <a:pPr algn="ctr"/>
            <a:r>
              <a:rPr lang="en-US" dirty="0" smtClean="0"/>
              <a:t>Divorce the government from the bank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3990" y="3987132"/>
            <a:ext cx="3116179" cy="129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Van Buren seen as aloof.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Whigs upset—want to revive Bank</a:t>
            </a:r>
            <a:endParaRPr lang="en-US" dirty="0"/>
          </a:p>
        </p:txBody>
      </p:sp>
      <p:pic>
        <p:nvPicPr>
          <p:cNvPr id="10242" name="Picture 2" descr="Image result for the long b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05" y="76200"/>
            <a:ext cx="3072743" cy="3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462023">
            <a:off x="6604161" y="296651"/>
            <a:ext cx="1951464" cy="410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Long Bill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E127D-B5C8-4CA4-86D8-C59FF575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7" y="0"/>
            <a:ext cx="8596668" cy="1320800"/>
          </a:xfrm>
        </p:spPr>
        <p:txBody>
          <a:bodyPr/>
          <a:lstStyle/>
          <a:p>
            <a:r>
              <a:rPr lang="en-US" dirty="0" smtClean="0"/>
              <a:t>G.T.T.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AFAF1D-2D11-40BA-88D3-5E90BB4C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90" y="867048"/>
            <a:ext cx="8596668" cy="5990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Americans still want to push west into Texas</a:t>
            </a:r>
          </a:p>
          <a:p>
            <a:pPr lvl="1"/>
            <a:r>
              <a:rPr lang="en-US" dirty="0" smtClean="0"/>
              <a:t>Ceded to Spanish when it acquired FL</a:t>
            </a:r>
          </a:p>
          <a:p>
            <a:endParaRPr lang="en-US" dirty="0"/>
          </a:p>
          <a:p>
            <a:r>
              <a:rPr lang="en-US" dirty="0" smtClean="0"/>
              <a:t>Mexico gained independence from Spain—populates Texas</a:t>
            </a:r>
          </a:p>
          <a:p>
            <a:pPr lvl="1"/>
            <a:r>
              <a:rPr lang="en-US" dirty="0" smtClean="0"/>
              <a:t>Mexico grants land to Stephen Austin 1823</a:t>
            </a:r>
          </a:p>
          <a:p>
            <a:pPr lvl="1"/>
            <a:r>
              <a:rPr lang="en-US" dirty="0" smtClean="0"/>
              <a:t>Austin to bring 300 American families; assimilate them into American culture</a:t>
            </a:r>
          </a:p>
          <a:p>
            <a:pPr lvl="2"/>
            <a:r>
              <a:rPr lang="en-US" dirty="0" smtClean="0"/>
              <a:t>30,000 by 1835</a:t>
            </a:r>
          </a:p>
          <a:p>
            <a:pPr lvl="1"/>
            <a:r>
              <a:rPr lang="en-US" dirty="0" smtClean="0"/>
              <a:t>Austin </a:t>
            </a:r>
            <a:r>
              <a:rPr lang="en-US" b="1" dirty="0" smtClean="0">
                <a:solidFill>
                  <a:srgbClr val="FF0000"/>
                </a:solidFill>
              </a:rPr>
              <a:t>IGNORES</a:t>
            </a:r>
            <a:r>
              <a:rPr lang="en-US" dirty="0" smtClean="0">
                <a:solidFill>
                  <a:schemeClr val="tx1"/>
                </a:solidFill>
              </a:rPr>
              <a:t> the requests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Those in Texas still consider themselves Americans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Don’t like the presence of Mexican soldiers in “their” territory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Davey Crockett, Jim Bowie, Sam Houston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Issues come up, namely slavery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Mexico emancipates its slaves in 1830; outlawed slavery in Texas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IGNORED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70" name="Picture 6" descr="Image result for stephen aus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210" y="0"/>
            <a:ext cx="2958790" cy="35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santa a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01" y="1320799"/>
            <a:ext cx="2095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227264">
            <a:off x="7085975" y="294305"/>
            <a:ext cx="2554509" cy="105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Stephen Austin, jailed in 1833 by Santa Anna. Mexico starts to crack down on Texas</a:t>
            </a:r>
            <a:endParaRPr lang="en-US" dirty="0"/>
          </a:p>
        </p:txBody>
      </p:sp>
      <p:pic>
        <p:nvPicPr>
          <p:cNvPr id="11274" name="Picture 10" descr="Image result for come and take it mosa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01" y="4025899"/>
            <a:ext cx="4369099" cy="23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822901" y="6395405"/>
            <a:ext cx="4369099" cy="4625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Revolution, Texas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B7D68-CB3B-416C-92B1-754E9E95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Texas Rebels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96F15-97AF-4583-92A8-C97D7912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4" y="1062935"/>
            <a:ext cx="8596668" cy="5267739"/>
          </a:xfrm>
        </p:spPr>
        <p:txBody>
          <a:bodyPr>
            <a:normAutofit/>
          </a:bodyPr>
          <a:lstStyle/>
          <a:p>
            <a:r>
              <a:rPr lang="en-US" dirty="0" smtClean="0"/>
              <a:t>Texans declare independence in 1836 (March 2—happy birthday, Texas!)</a:t>
            </a:r>
          </a:p>
          <a:p>
            <a:pPr lvl="1"/>
            <a:r>
              <a:rPr lang="en-US" dirty="0" smtClean="0"/>
              <a:t>Led by Sam Houston</a:t>
            </a:r>
          </a:p>
          <a:p>
            <a:endParaRPr lang="en-US" dirty="0"/>
          </a:p>
          <a:p>
            <a:r>
              <a:rPr lang="en-US" dirty="0" smtClean="0"/>
              <a:t>Famous battles</a:t>
            </a:r>
          </a:p>
          <a:p>
            <a:pPr lvl="1"/>
            <a:r>
              <a:rPr lang="en-US" dirty="0" smtClean="0"/>
              <a:t>Alamo (William Travis— ‘victory or death’)</a:t>
            </a:r>
          </a:p>
          <a:p>
            <a:pPr lvl="1"/>
            <a:r>
              <a:rPr lang="en-US" dirty="0" smtClean="0"/>
              <a:t>Goliad</a:t>
            </a:r>
          </a:p>
          <a:p>
            <a:pPr lvl="1"/>
            <a:r>
              <a:rPr lang="en-US" dirty="0" smtClean="0"/>
              <a:t>San Jacinto (Emily West, Yellow Rose of Texas) </a:t>
            </a:r>
          </a:p>
          <a:p>
            <a:pPr lvl="2"/>
            <a:r>
              <a:rPr lang="en-US" dirty="0" smtClean="0"/>
              <a:t>Mexico’s defeat</a:t>
            </a:r>
          </a:p>
          <a:p>
            <a:endParaRPr lang="en-US" dirty="0"/>
          </a:p>
          <a:p>
            <a:r>
              <a:rPr lang="en-US" dirty="0" smtClean="0"/>
              <a:t>Santa Anna agrees to two treaties</a:t>
            </a:r>
          </a:p>
          <a:p>
            <a:pPr lvl="1"/>
            <a:r>
              <a:rPr lang="en-US" dirty="0" smtClean="0"/>
              <a:t>Withdraw Mexican troops; acknowledge Rio Grande as border of Texas</a:t>
            </a:r>
          </a:p>
          <a:p>
            <a:pPr lvl="2"/>
            <a:r>
              <a:rPr lang="en-US" dirty="0" smtClean="0"/>
              <a:t>Takes back agreement due to “duress”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058138" y="2662859"/>
            <a:ext cx="2345635" cy="7752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Mexican Victories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003110">
            <a:off x="5120072" y="3788141"/>
            <a:ext cx="2345635" cy="7752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Mexico’s Yorktown</a:t>
            </a:r>
            <a:endParaRPr lang="en-US" dirty="0"/>
          </a:p>
        </p:txBody>
      </p:sp>
      <p:pic>
        <p:nvPicPr>
          <p:cNvPr id="12290" name="Picture 2" descr="Image result for battle of the ala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37" y="0"/>
            <a:ext cx="3644363" cy="23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san jaci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36" y="2304897"/>
            <a:ext cx="3644363" cy="20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texas revolution 1836 ceng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3" t="5381" r="27507" b="5903"/>
          <a:stretch/>
        </p:blipFill>
        <p:spPr bwMode="auto">
          <a:xfrm>
            <a:off x="8504845" y="4323245"/>
            <a:ext cx="3687154" cy="25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77384-26BB-43AA-A179-19E69746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Election of 1840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62C19-5B2C-4ABA-96CE-5F06E388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0589"/>
            <a:ext cx="8097750" cy="59674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Van Buren re-nominated by Democrats</a:t>
            </a:r>
          </a:p>
          <a:p>
            <a:endParaRPr lang="en-US" dirty="0"/>
          </a:p>
          <a:p>
            <a:r>
              <a:rPr lang="en-US" dirty="0" smtClean="0"/>
              <a:t>Whigs learn from past mistakes—run one candidate</a:t>
            </a:r>
          </a:p>
          <a:p>
            <a:pPr lvl="1"/>
            <a:r>
              <a:rPr lang="en-US" dirty="0" smtClean="0"/>
              <a:t>William Henry Harrison</a:t>
            </a:r>
          </a:p>
          <a:p>
            <a:pPr lvl="2"/>
            <a:r>
              <a:rPr lang="en-US" dirty="0" smtClean="0"/>
              <a:t>Issue-less, enemy-less</a:t>
            </a:r>
          </a:p>
          <a:p>
            <a:pPr lvl="1"/>
            <a:r>
              <a:rPr lang="en-US" dirty="0" smtClean="0"/>
              <a:t>“Tippecanoe and Tyler, too”</a:t>
            </a:r>
          </a:p>
          <a:p>
            <a:endParaRPr lang="en-US" dirty="0"/>
          </a:p>
          <a:p>
            <a:r>
              <a:rPr lang="en-US" dirty="0" smtClean="0"/>
              <a:t>Harrison mocked as old, poor, and content with a log cabin and cider</a:t>
            </a:r>
          </a:p>
          <a:p>
            <a:pPr lvl="1"/>
            <a:r>
              <a:rPr lang="en-US" dirty="0" smtClean="0"/>
              <a:t>Spoke to the people!</a:t>
            </a:r>
          </a:p>
          <a:p>
            <a:endParaRPr lang="en-US" dirty="0"/>
          </a:p>
          <a:p>
            <a:r>
              <a:rPr lang="en-US" dirty="0" smtClean="0"/>
              <a:t>Harrison wins in a landslide (electoral vote)</a:t>
            </a:r>
          </a:p>
          <a:p>
            <a:pPr lvl="1"/>
            <a:r>
              <a:rPr lang="en-US" dirty="0" smtClean="0"/>
              <a:t>Popular vote split by &lt;150,000 votes</a:t>
            </a:r>
          </a:p>
          <a:p>
            <a:endParaRPr lang="en-US" dirty="0"/>
          </a:p>
          <a:p>
            <a:r>
              <a:rPr lang="en-US" dirty="0" smtClean="0"/>
              <a:t>Issues not really brought up in campaign, but they exist</a:t>
            </a:r>
          </a:p>
          <a:p>
            <a:pPr lvl="1"/>
            <a:r>
              <a:rPr lang="en-US" dirty="0" smtClean="0"/>
              <a:t>Economic policy: Whigs want to simulate the economy; Democrats want to end the National Bank policy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75418" y="0"/>
            <a:ext cx="4516582" cy="3519055"/>
            <a:chOff x="7675418" y="0"/>
            <a:chExt cx="4516582" cy="3519055"/>
          </a:xfrm>
        </p:grpSpPr>
        <p:sp>
          <p:nvSpPr>
            <p:cNvPr id="4" name="Rectangle 3"/>
            <p:cNvSpPr/>
            <p:nvPr/>
          </p:nvSpPr>
          <p:spPr>
            <a:xfrm>
              <a:off x="7675418" y="0"/>
              <a:ext cx="4516582" cy="3519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14" name="Picture 2" descr="Image result for election of 18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8209" y="138033"/>
              <a:ext cx="3290532" cy="3381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6" name="Picture 4" descr="Image result for william henry har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709" y="3657088"/>
            <a:ext cx="2095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van buren hard c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15" y="0"/>
            <a:ext cx="3333490" cy="16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5C65E-820D-4A78-B658-79155C16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Politicking and the Two-Party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B01F6-D506-41FC-9F01-63F17484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32" y="1633928"/>
            <a:ext cx="8596668" cy="54339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Election of 1840 matters</a:t>
            </a:r>
          </a:p>
          <a:p>
            <a:pPr lvl="1"/>
            <a:r>
              <a:rPr lang="en-US" sz="2000" dirty="0" smtClean="0"/>
              <a:t>Politicians answer to the masses, not just the elite</a:t>
            </a:r>
          </a:p>
          <a:p>
            <a:pPr lvl="1"/>
            <a:r>
              <a:rPr lang="en-US" sz="2000" dirty="0" smtClean="0"/>
              <a:t>Establishes the two-party system we see today</a:t>
            </a:r>
          </a:p>
          <a:p>
            <a:pPr lvl="2"/>
            <a:r>
              <a:rPr lang="en-US" sz="1800" dirty="0" smtClean="0"/>
              <a:t>Before ‘big’ parties absorbed smaller ones</a:t>
            </a:r>
          </a:p>
          <a:p>
            <a:pPr lvl="2"/>
            <a:r>
              <a:rPr lang="en-US" sz="1800" dirty="0" smtClean="0"/>
              <a:t>Political parties viewed as dangerous to country</a:t>
            </a:r>
          </a:p>
          <a:p>
            <a:pPr lvl="2"/>
            <a:r>
              <a:rPr lang="en-US" sz="1800" dirty="0" smtClean="0"/>
              <a:t>Ideas too different, now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Both parties (W) and (D)</a:t>
            </a:r>
          </a:p>
          <a:p>
            <a:pPr lvl="2"/>
            <a:r>
              <a:rPr lang="en-US" sz="1800" dirty="0" smtClean="0"/>
              <a:t>Claim to represent democratic and republican ideals</a:t>
            </a:r>
          </a:p>
          <a:p>
            <a:pPr lvl="2"/>
            <a:r>
              <a:rPr lang="en-US" sz="1800" dirty="0" smtClean="0"/>
              <a:t>(D) liberty and individual rights</a:t>
            </a:r>
          </a:p>
          <a:p>
            <a:pPr lvl="2"/>
            <a:r>
              <a:rPr lang="en-US" sz="1800" dirty="0" smtClean="0"/>
              <a:t>(W) harmony and community, more federal control </a:t>
            </a:r>
            <a:endParaRPr lang="en-US" sz="1800" dirty="0"/>
          </a:p>
        </p:txBody>
      </p:sp>
      <p:pic>
        <p:nvPicPr>
          <p:cNvPr id="14338" name="Picture 2" descr="Image result for george washington political party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98" y="212643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8985D0-511A-4968-8C25-79642262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Corrupt Bargain, 1824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0EECCB-2A42-493D-88FB-F1C9DFA03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24" y="1497496"/>
            <a:ext cx="11195141" cy="5360504"/>
          </a:xfrm>
        </p:spPr>
        <p:txBody>
          <a:bodyPr>
            <a:normAutofit/>
          </a:bodyPr>
          <a:lstStyle/>
          <a:p>
            <a:r>
              <a:rPr lang="en-US" dirty="0"/>
              <a:t>Multiple candidates for president</a:t>
            </a:r>
          </a:p>
          <a:p>
            <a:pPr lvl="1"/>
            <a:r>
              <a:rPr lang="en-US" dirty="0"/>
              <a:t>John Q. Adams,       Henry Clay,          William Crawford,           Andrew Jackson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</a:t>
            </a:r>
            <a:r>
              <a:rPr lang="en-US" dirty="0">
                <a:sym typeface="Wingdings" panose="05000000000000000000" pitchFamily="2" charset="2"/>
              </a:rPr>
              <a:t> Jackson gets most votes; does not get majority of the electorate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Gets more popular vote than the next two combined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12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Amendment—the House of Representatives decides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Clay is out by votes—he’s also Speaker of the House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Crawford has a stroke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Clay hates Jackson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result for election of 1824">
            <a:extLst>
              <a:ext uri="{FF2B5EF4-FFF2-40B4-BE49-F238E27FC236}">
                <a16:creationId xmlns:a16="http://schemas.microsoft.com/office/drawing/2014/main" xmlns="" id="{E9C86287-2571-4733-91B6-127C94D2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7" y="4243094"/>
            <a:ext cx="5208104" cy="261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hnQAdams.jpg">
            <a:extLst>
              <a:ext uri="{FF2B5EF4-FFF2-40B4-BE49-F238E27FC236}">
                <a16:creationId xmlns:a16="http://schemas.microsoft.com/office/drawing/2014/main" xmlns="" id="{2EAE0D63-D945-42DF-A865-160E7701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7" y="2186609"/>
            <a:ext cx="1363775" cy="17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enry clay">
            <a:extLst>
              <a:ext uri="{FF2B5EF4-FFF2-40B4-BE49-F238E27FC236}">
                <a16:creationId xmlns:a16="http://schemas.microsoft.com/office/drawing/2014/main" xmlns="" id="{243DD425-15B2-4CA3-A0FE-659B077B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66" y="2186608"/>
            <a:ext cx="1413731" cy="172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illiam crawford 1824">
            <a:extLst>
              <a:ext uri="{FF2B5EF4-FFF2-40B4-BE49-F238E27FC236}">
                <a16:creationId xmlns:a16="http://schemas.microsoft.com/office/drawing/2014/main" xmlns="" id="{E98A8E11-06CC-41AD-93EC-F475B626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22" y="2186608"/>
            <a:ext cx="1432823" cy="172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drew Jackson.jpg">
            <a:extLst>
              <a:ext uri="{FF2B5EF4-FFF2-40B4-BE49-F238E27FC236}">
                <a16:creationId xmlns:a16="http://schemas.microsoft.com/office/drawing/2014/main" xmlns="" id="{7647CFC2-FF5E-4152-8F1D-8AB6EC72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7" y="2212298"/>
            <a:ext cx="1404906" cy="17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3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3FEA2-D2BB-417C-B184-9C34762C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of 1824 (Corrupt Bargain)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C1BD08-150D-45B2-AE0D-50F55BEC0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03" y="2094332"/>
            <a:ext cx="8596668" cy="4814956"/>
          </a:xfrm>
        </p:spPr>
        <p:txBody>
          <a:bodyPr>
            <a:normAutofit/>
          </a:bodyPr>
          <a:lstStyle/>
          <a:p>
            <a:r>
              <a:rPr lang="en-US" sz="2000" dirty="0"/>
              <a:t>Clay and Adams</a:t>
            </a:r>
          </a:p>
          <a:p>
            <a:pPr lvl="1"/>
            <a:r>
              <a:rPr lang="en-US" sz="1800" dirty="0"/>
              <a:t>Both Federalists</a:t>
            </a:r>
          </a:p>
          <a:p>
            <a:pPr lvl="1"/>
            <a:r>
              <a:rPr lang="en-US" sz="1800" dirty="0"/>
              <a:t>Both supporters of the American System</a:t>
            </a:r>
          </a:p>
          <a:p>
            <a:endParaRPr lang="en-US" sz="2000" dirty="0"/>
          </a:p>
          <a:p>
            <a:r>
              <a:rPr lang="en-US" sz="2000" dirty="0"/>
              <a:t>1825—decision is made</a:t>
            </a:r>
          </a:p>
          <a:p>
            <a:pPr lvl="1"/>
            <a:r>
              <a:rPr lang="en-US" sz="1800" dirty="0"/>
              <a:t>John Adams elected president by the House of Representatives</a:t>
            </a:r>
          </a:p>
          <a:p>
            <a:pPr lvl="1"/>
            <a:r>
              <a:rPr lang="en-US" sz="1800" dirty="0"/>
              <a:t>Days later—Clay is announced as Adams’s Secretary of State</a:t>
            </a:r>
          </a:p>
          <a:p>
            <a:endParaRPr lang="en-US" sz="2000" dirty="0"/>
          </a:p>
          <a:p>
            <a:r>
              <a:rPr lang="en-US" sz="2000" dirty="0"/>
              <a:t>Jackson and his supporters are outraged</a:t>
            </a:r>
          </a:p>
          <a:p>
            <a:pPr lvl="1"/>
            <a:r>
              <a:rPr lang="en-US" sz="1800" dirty="0"/>
              <a:t>No evidence of a “bargain” being made </a:t>
            </a:r>
          </a:p>
        </p:txBody>
      </p:sp>
      <p:pic>
        <p:nvPicPr>
          <p:cNvPr id="4" name="Picture 2" descr="Image result for election of 1824">
            <a:extLst>
              <a:ext uri="{FF2B5EF4-FFF2-40B4-BE49-F238E27FC236}">
                <a16:creationId xmlns:a16="http://schemas.microsoft.com/office/drawing/2014/main" xmlns="" id="{D7807485-B516-4A04-A371-7D28E1E6B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5"/>
          <a:stretch/>
        </p:blipFill>
        <p:spPr bwMode="auto">
          <a:xfrm>
            <a:off x="8362122" y="0"/>
            <a:ext cx="3710609" cy="38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0A9B4A69-47B1-4648-85CD-23B3ED7367A7}"/>
              </a:ext>
            </a:extLst>
          </p:cNvPr>
          <p:cNvSpPr/>
          <p:nvPr/>
        </p:nvSpPr>
        <p:spPr>
          <a:xfrm rot="18785624">
            <a:off x="6223317" y="2411091"/>
            <a:ext cx="3060532" cy="752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corrupt bargain">
            <a:extLst>
              <a:ext uri="{FF2B5EF4-FFF2-40B4-BE49-F238E27FC236}">
                <a16:creationId xmlns:a16="http://schemas.microsoft.com/office/drawing/2014/main" xmlns="" id="{646B2873-8402-48F5-AB89-94130D639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95" y="1270000"/>
            <a:ext cx="2417647" cy="16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rrupt bargain meme">
            <a:extLst>
              <a:ext uri="{FF2B5EF4-FFF2-40B4-BE49-F238E27FC236}">
                <a16:creationId xmlns:a16="http://schemas.microsoft.com/office/drawing/2014/main" xmlns="" id="{CDD0995F-E159-488E-84CC-27F57E7E6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8889" r="25577" b="8889"/>
          <a:stretch/>
        </p:blipFill>
        <p:spPr bwMode="auto">
          <a:xfrm>
            <a:off x="8362122" y="4009082"/>
            <a:ext cx="3710608" cy="287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7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8F4C0-BEB9-4785-80DF-EE0636D5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427"/>
            <a:ext cx="8596668" cy="1320800"/>
          </a:xfrm>
        </p:spPr>
        <p:txBody>
          <a:bodyPr/>
          <a:lstStyle/>
          <a:p>
            <a:r>
              <a:rPr lang="en-US" dirty="0"/>
              <a:t>The John Quincy Adams Presidency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3D92E-4D8C-4465-823C-CF67D3D54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02366"/>
            <a:ext cx="8596668" cy="6168886"/>
          </a:xfrm>
        </p:spPr>
        <p:txBody>
          <a:bodyPr>
            <a:normAutofit/>
          </a:bodyPr>
          <a:lstStyle/>
          <a:p>
            <a:r>
              <a:rPr lang="en-US" dirty="0"/>
              <a:t>Irritable. Sarcastic. Tactless.</a:t>
            </a:r>
          </a:p>
          <a:p>
            <a:pPr lvl="1"/>
            <a:r>
              <a:rPr lang="en-US" dirty="0"/>
              <a:t>More success as Secretary of State than as President </a:t>
            </a:r>
          </a:p>
          <a:p>
            <a:endParaRPr lang="en-US" dirty="0"/>
          </a:p>
          <a:p>
            <a:r>
              <a:rPr lang="en-US" dirty="0"/>
              <a:t>At a disadvantage—the “minority” president</a:t>
            </a:r>
          </a:p>
          <a:p>
            <a:pPr lvl="1"/>
            <a:r>
              <a:rPr lang="en-US" dirty="0"/>
              <a:t>Fewer than 1 in 3 Americans voted for him</a:t>
            </a:r>
          </a:p>
          <a:p>
            <a:endParaRPr lang="en-US" dirty="0"/>
          </a:p>
          <a:p>
            <a:r>
              <a:rPr lang="en-US" dirty="0"/>
              <a:t>Similar to Jefferson in one way</a:t>
            </a:r>
          </a:p>
          <a:p>
            <a:pPr lvl="1"/>
            <a:r>
              <a:rPr lang="en-US" dirty="0"/>
              <a:t>Does not eliminate / fire effective government officials to place his own in</a:t>
            </a:r>
          </a:p>
          <a:p>
            <a:pPr lvl="1"/>
            <a:r>
              <a:rPr lang="en-US" dirty="0"/>
              <a:t>Did not play in to the spoils system</a:t>
            </a:r>
          </a:p>
          <a:p>
            <a:endParaRPr lang="en-US" dirty="0"/>
          </a:p>
          <a:p>
            <a:r>
              <a:rPr lang="en-US" dirty="0"/>
              <a:t>States over nationalism, back to state pride</a:t>
            </a:r>
          </a:p>
          <a:p>
            <a:pPr lvl="1"/>
            <a:r>
              <a:rPr lang="en-US" dirty="0"/>
              <a:t>He urges Congress to build more roads, bridges and canals</a:t>
            </a:r>
          </a:p>
          <a:p>
            <a:pPr lvl="1"/>
            <a:r>
              <a:rPr lang="en-US" dirty="0"/>
              <a:t>He calls for the creation of a national university</a:t>
            </a:r>
          </a:p>
          <a:p>
            <a:pPr lvl="1"/>
            <a:r>
              <a:rPr lang="en-US" dirty="0"/>
              <a:t>Calls for an end to speculation of land</a:t>
            </a:r>
          </a:p>
          <a:p>
            <a:pPr lvl="1"/>
            <a:r>
              <a:rPr lang="en-US" dirty="0"/>
              <a:t>Tried to deal fairly with Native Americans and land issues</a:t>
            </a:r>
          </a:p>
          <a:p>
            <a:pPr lvl="2"/>
            <a:r>
              <a:rPr lang="en-US" dirty="0"/>
              <a:t>States resist anyway!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xmlns="" id="{00B8F74D-CFD2-4E8B-A2D3-DD398BE56417}"/>
              </a:ext>
            </a:extLst>
          </p:cNvPr>
          <p:cNvSpPr/>
          <p:nvPr/>
        </p:nvSpPr>
        <p:spPr>
          <a:xfrm>
            <a:off x="6970643" y="4943061"/>
            <a:ext cx="4996070" cy="102704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Costs too much; Government too powerful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DBD303AC-CD12-46AA-BABA-27ED625FBF8C}"/>
              </a:ext>
            </a:extLst>
          </p:cNvPr>
          <p:cNvSpPr/>
          <p:nvPr/>
        </p:nvSpPr>
        <p:spPr>
          <a:xfrm>
            <a:off x="6970643" y="5773528"/>
            <a:ext cx="4996070" cy="102704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Nullification was alive and well</a:t>
            </a:r>
          </a:p>
        </p:txBody>
      </p:sp>
      <p:pic>
        <p:nvPicPr>
          <p:cNvPr id="4098" name="Picture 2" descr="Image result for john quincy adams daguerreotype">
            <a:extLst>
              <a:ext uri="{FF2B5EF4-FFF2-40B4-BE49-F238E27FC236}">
                <a16:creationId xmlns:a16="http://schemas.microsoft.com/office/drawing/2014/main" xmlns="" id="{9CACCBE1-3D57-49A0-BF11-F9BA6498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68" y="0"/>
            <a:ext cx="3595332" cy="48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7E1FC-4B11-4BEE-8F4E-BEC7DE12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Jackson Reemerges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F92254-F777-47F8-8753-991E27D7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08" y="1511232"/>
            <a:ext cx="8596668" cy="5346768"/>
          </a:xfrm>
        </p:spPr>
        <p:txBody>
          <a:bodyPr/>
          <a:lstStyle/>
          <a:p>
            <a:r>
              <a:rPr lang="en-US" dirty="0"/>
              <a:t>Jackson begins campaigning in 1825 for election</a:t>
            </a:r>
          </a:p>
          <a:p>
            <a:endParaRPr lang="en-US" dirty="0"/>
          </a:p>
          <a:p>
            <a:r>
              <a:rPr lang="en-US" dirty="0"/>
              <a:t>Split in party</a:t>
            </a:r>
          </a:p>
          <a:p>
            <a:pPr lvl="1"/>
            <a:r>
              <a:rPr lang="en-US" dirty="0"/>
              <a:t>National Republicans				Democratic Republicans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Symbolized by Oak				Symbolized by Hickory </a:t>
            </a:r>
          </a:p>
          <a:p>
            <a:endParaRPr lang="en-US" dirty="0"/>
          </a:p>
          <a:p>
            <a:r>
              <a:rPr lang="en-US" dirty="0"/>
              <a:t>Jackson speaks to the common man—runs with it!</a:t>
            </a:r>
          </a:p>
          <a:p>
            <a:pPr lvl="1"/>
            <a:r>
              <a:rPr lang="en-US" dirty="0"/>
              <a:t>Claim that Adams is corrupt</a:t>
            </a:r>
          </a:p>
          <a:p>
            <a:pPr lvl="1"/>
            <a:r>
              <a:rPr lang="en-US" dirty="0"/>
              <a:t>Claim that Adams is “one of them” </a:t>
            </a:r>
          </a:p>
          <a:p>
            <a:pPr lvl="2"/>
            <a:r>
              <a:rPr lang="en-US" dirty="0"/>
              <a:t>The reality—similar in kind…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 result for john quincy adams daguerreotype">
            <a:extLst>
              <a:ext uri="{FF2B5EF4-FFF2-40B4-BE49-F238E27FC236}">
                <a16:creationId xmlns:a16="http://schemas.microsoft.com/office/drawing/2014/main" xmlns="" id="{E3888AFA-7D69-49D7-9F10-38B15ED1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3104013"/>
            <a:ext cx="1590261" cy="11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ndrew jackson">
            <a:extLst>
              <a:ext uri="{FF2B5EF4-FFF2-40B4-BE49-F238E27FC236}">
                <a16:creationId xmlns:a16="http://schemas.microsoft.com/office/drawing/2014/main" xmlns="" id="{C4C0B3C9-301B-41D0-8843-D41B5401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42" y="3011592"/>
            <a:ext cx="2100993" cy="11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B802B3-CA34-40D1-8813-C653A688D202}"/>
              </a:ext>
            </a:extLst>
          </p:cNvPr>
          <p:cNvSpPr/>
          <p:nvPr/>
        </p:nvSpPr>
        <p:spPr>
          <a:xfrm>
            <a:off x="7699513" y="0"/>
            <a:ext cx="4267200" cy="59767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Mudslinging Campaign</a:t>
            </a:r>
          </a:p>
          <a:p>
            <a:pPr algn="ctr"/>
            <a:endParaRPr lang="en-US" b="1" u="sng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“Bare-knuckle” politics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Jackson’s mother described as a prostitute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Jackson’s wife described as an adulteress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Printed handbills shaped like coffins, representing the men Jackson killed (Indians and duels)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6" name="Picture 6" descr="Image result for handbills andrew jackson">
            <a:extLst>
              <a:ext uri="{FF2B5EF4-FFF2-40B4-BE49-F238E27FC236}">
                <a16:creationId xmlns:a16="http://schemas.microsoft.com/office/drawing/2014/main" xmlns="" id="{27E8122B-E4B3-4E44-9115-5A5987E84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3869635"/>
            <a:ext cx="3901177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2E3A632-3BD5-4759-8D6E-1023B3A72AD9}"/>
              </a:ext>
            </a:extLst>
          </p:cNvPr>
          <p:cNvSpPr/>
          <p:nvPr/>
        </p:nvSpPr>
        <p:spPr>
          <a:xfrm>
            <a:off x="4816642" y="5346769"/>
            <a:ext cx="3306941" cy="1478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Jackson Does It, Too</a:t>
            </a:r>
          </a:p>
          <a:p>
            <a:r>
              <a:rPr lang="en-US" dirty="0"/>
              <a:t>Adams described as a gambler, overpaid, and was a ‘pimp’ for the Russian Tsar</a:t>
            </a:r>
          </a:p>
        </p:txBody>
      </p:sp>
    </p:spTree>
    <p:extLst>
      <p:ext uri="{BB962C8B-B14F-4D97-AF65-F5344CB8AC3E}">
        <p14:creationId xmlns:p14="http://schemas.microsoft.com/office/powerpoint/2010/main" val="6507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0C8E4-99C0-4D5D-BF29-7C1335BE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Election of 1828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C7C599-16E3-4B7A-B4B0-401D273F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5858"/>
            <a:ext cx="4161183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Voting based on sectional lines</a:t>
            </a:r>
          </a:p>
          <a:p>
            <a:pPr lvl="1"/>
            <a:r>
              <a:rPr lang="en-US" dirty="0"/>
              <a:t>South/West for Jackson</a:t>
            </a:r>
          </a:p>
          <a:p>
            <a:endParaRPr lang="en-US" dirty="0"/>
          </a:p>
          <a:p>
            <a:r>
              <a:rPr lang="en-US" dirty="0"/>
              <a:t>Popular votes enough to push him over the edge in the Electoral count</a:t>
            </a:r>
          </a:p>
          <a:p>
            <a:endParaRPr lang="en-US" dirty="0"/>
          </a:p>
          <a:p>
            <a:r>
              <a:rPr lang="en-US" dirty="0"/>
              <a:t>178-83</a:t>
            </a:r>
          </a:p>
          <a:p>
            <a:endParaRPr lang="en-US" dirty="0"/>
          </a:p>
          <a:p>
            <a:r>
              <a:rPr lang="en-US" dirty="0"/>
              <a:t>Machine politics</a:t>
            </a:r>
          </a:p>
          <a:p>
            <a:endParaRPr lang="en-US" dirty="0"/>
          </a:p>
          <a:p>
            <a:r>
              <a:rPr lang="en-US" dirty="0"/>
              <a:t>Influence of moving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</a:p>
        </p:txBody>
      </p:sp>
      <p:pic>
        <p:nvPicPr>
          <p:cNvPr id="6146" name="Picture 2" descr="Image result for election of 1828">
            <a:extLst>
              <a:ext uri="{FF2B5EF4-FFF2-40B4-BE49-F238E27FC236}">
                <a16:creationId xmlns:a16="http://schemas.microsoft.com/office/drawing/2014/main" xmlns="" id="{654CB406-74F6-498C-9C7D-DD87C26F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09" y="-106016"/>
            <a:ext cx="8271841" cy="69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972AE256-A1FB-42C8-B8D4-0BE1DD963D9E}"/>
              </a:ext>
            </a:extLst>
          </p:cNvPr>
          <p:cNvSpPr/>
          <p:nvPr/>
        </p:nvSpPr>
        <p:spPr>
          <a:xfrm>
            <a:off x="450574" y="4837043"/>
            <a:ext cx="2332383" cy="1497496"/>
          </a:xfrm>
          <a:prstGeom prst="wedgeRectCallout">
            <a:avLst>
              <a:gd name="adj1" fmla="val 43372"/>
              <a:gd name="adj2" fmla="val -68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Jackson is the first “western” president!</a:t>
            </a:r>
          </a:p>
        </p:txBody>
      </p:sp>
    </p:spTree>
    <p:extLst>
      <p:ext uri="{BB962C8B-B14F-4D97-AF65-F5344CB8AC3E}">
        <p14:creationId xmlns:p14="http://schemas.microsoft.com/office/powerpoint/2010/main" val="416590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D4150-6838-40A5-A522-01AC9591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95" y="112137"/>
            <a:ext cx="8596668" cy="1320800"/>
          </a:xfrm>
        </p:spPr>
        <p:txBody>
          <a:bodyPr/>
          <a:lstStyle/>
          <a:p>
            <a:r>
              <a:rPr lang="en-US" dirty="0"/>
              <a:t>President Jackson’s Personality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62FFD-94ED-429D-ADD8-2B7B10F8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4" y="1060175"/>
            <a:ext cx="8596668" cy="5486400"/>
          </a:xfrm>
        </p:spPr>
        <p:txBody>
          <a:bodyPr>
            <a:normAutofit/>
          </a:bodyPr>
          <a:lstStyle/>
          <a:p>
            <a:r>
              <a:rPr lang="en-US" dirty="0"/>
              <a:t>Irritable. Emaciated. </a:t>
            </a:r>
          </a:p>
          <a:p>
            <a:pPr lvl="1"/>
            <a:r>
              <a:rPr lang="en-US" dirty="0"/>
              <a:t>Dysentery, malaria, tuberculosis, lead poisoning</a:t>
            </a:r>
          </a:p>
          <a:p>
            <a:pPr lvl="1"/>
            <a:r>
              <a:rPr lang="en-US" dirty="0"/>
              <a:t>Orphaned as a young boy</a:t>
            </a:r>
          </a:p>
          <a:p>
            <a:pPr lvl="1"/>
            <a:r>
              <a:rPr lang="en-US" dirty="0"/>
              <a:t>Brawling over reading</a:t>
            </a:r>
          </a:p>
          <a:p>
            <a:endParaRPr lang="en-US" dirty="0"/>
          </a:p>
          <a:p>
            <a:r>
              <a:rPr lang="en-US" dirty="0"/>
              <a:t>Moves from the Carolinas to Tennessee</a:t>
            </a:r>
          </a:p>
          <a:p>
            <a:pPr lvl="1"/>
            <a:r>
              <a:rPr lang="en-US" dirty="0"/>
              <a:t>Judge, member of Congress</a:t>
            </a:r>
          </a:p>
          <a:p>
            <a:pPr lvl="1"/>
            <a:r>
              <a:rPr lang="en-US" dirty="0"/>
              <a:t>Duels</a:t>
            </a:r>
          </a:p>
          <a:p>
            <a:pPr lvl="1"/>
            <a:r>
              <a:rPr lang="en-US" dirty="0"/>
              <a:t>Passionate</a:t>
            </a:r>
          </a:p>
          <a:p>
            <a:endParaRPr lang="en-US" dirty="0"/>
          </a:p>
          <a:p>
            <a:r>
              <a:rPr lang="en-US" dirty="0"/>
              <a:t>No formal college education</a:t>
            </a:r>
          </a:p>
          <a:p>
            <a:endParaRPr lang="en-US" dirty="0"/>
          </a:p>
          <a:p>
            <a:r>
              <a:rPr lang="en-US" dirty="0"/>
              <a:t>No real “niche”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the hermitage">
            <a:extLst>
              <a:ext uri="{FF2B5EF4-FFF2-40B4-BE49-F238E27FC236}">
                <a16:creationId xmlns:a16="http://schemas.microsoft.com/office/drawing/2014/main" xmlns="" id="{67B2CF00-3FE8-448C-8156-C6BDCF4B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10" y="4231862"/>
            <a:ext cx="3472069" cy="23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ndrew jackson inauguration">
            <a:extLst>
              <a:ext uri="{FF2B5EF4-FFF2-40B4-BE49-F238E27FC236}">
                <a16:creationId xmlns:a16="http://schemas.microsoft.com/office/drawing/2014/main" xmlns="" id="{D804A73B-45E1-4AC9-ABA7-642197E5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79" y="156817"/>
            <a:ext cx="5012221" cy="26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andrew jackson inauguration">
            <a:extLst>
              <a:ext uri="{FF2B5EF4-FFF2-40B4-BE49-F238E27FC236}">
                <a16:creationId xmlns:a16="http://schemas.microsoft.com/office/drawing/2014/main" xmlns="" id="{8F4A6896-E574-4854-AB93-2304FC17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42" y="3079660"/>
            <a:ext cx="4832293" cy="271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andrew jackson meme">
            <a:extLst>
              <a:ext uri="{FF2B5EF4-FFF2-40B4-BE49-F238E27FC236}">
                <a16:creationId xmlns:a16="http://schemas.microsoft.com/office/drawing/2014/main" xmlns="" id="{91263B89-5894-4DD6-A1B3-F62E6651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864">
            <a:off x="5421551" y="1778464"/>
            <a:ext cx="2246418" cy="27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4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BD34D-F607-4727-A16C-AF39CC3F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Jackson and the Spoils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FA4F12-BB06-4CD8-8930-AC4843A32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3026"/>
            <a:ext cx="8596668" cy="5062330"/>
          </a:xfrm>
        </p:spPr>
        <p:txBody>
          <a:bodyPr>
            <a:normAutofit/>
          </a:bodyPr>
          <a:lstStyle/>
          <a:p>
            <a:r>
              <a:rPr lang="en-US" dirty="0"/>
              <a:t>Democrats strike bargains, too</a:t>
            </a:r>
          </a:p>
          <a:p>
            <a:endParaRPr lang="en-US" dirty="0"/>
          </a:p>
          <a:p>
            <a:r>
              <a:rPr lang="en-US" dirty="0"/>
              <a:t>Spoils System</a:t>
            </a:r>
          </a:p>
          <a:p>
            <a:pPr lvl="1"/>
            <a:r>
              <a:rPr lang="en-US" dirty="0"/>
              <a:t>Reward political supporters</a:t>
            </a:r>
          </a:p>
          <a:p>
            <a:pPr lvl="1"/>
            <a:r>
              <a:rPr lang="en-US" dirty="0"/>
              <a:t>Brings in lesser-qualified, “new blood”</a:t>
            </a:r>
          </a:p>
          <a:p>
            <a:pPr lvl="1"/>
            <a:r>
              <a:rPr lang="en-US" dirty="0"/>
              <a:t>“Drain the swamp”</a:t>
            </a:r>
          </a:p>
          <a:p>
            <a:pPr lvl="1"/>
            <a:r>
              <a:rPr lang="en-US" dirty="0"/>
              <a:t>No major overhaul in government since 1800</a:t>
            </a:r>
          </a:p>
          <a:p>
            <a:pPr lvl="1"/>
            <a:r>
              <a:rPr lang="en-US" dirty="0"/>
              <a:t>Jackson appoints high-bidding donors to high positions of authority</a:t>
            </a:r>
          </a:p>
          <a:p>
            <a:pPr lvl="2"/>
            <a:r>
              <a:rPr lang="en-US" dirty="0"/>
              <a:t>Crooks, illiterate, incompetents, etc.</a:t>
            </a:r>
          </a:p>
          <a:p>
            <a:endParaRPr lang="en-US" dirty="0"/>
          </a:p>
          <a:p>
            <a:r>
              <a:rPr lang="en-US" dirty="0"/>
              <a:t>Pick a party and stand by it</a:t>
            </a:r>
          </a:p>
        </p:txBody>
      </p:sp>
      <p:pic>
        <p:nvPicPr>
          <p:cNvPr id="8194" name="Picture 2" descr="Image result for andrew jackson spoils system cartoon">
            <a:extLst>
              <a:ext uri="{FF2B5EF4-FFF2-40B4-BE49-F238E27FC236}">
                <a16:creationId xmlns:a16="http://schemas.microsoft.com/office/drawing/2014/main" xmlns="" id="{4459551B-9862-46AA-8101-728610F7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3" y="0"/>
            <a:ext cx="44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103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483</TotalTime>
  <Words>1948</Words>
  <Application>Microsoft Office PowerPoint</Application>
  <PresentationFormat>Widescreen</PresentationFormat>
  <Paragraphs>402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Trebuchet MS</vt:lpstr>
      <vt:lpstr>Wingdings</vt:lpstr>
      <vt:lpstr>Wingdings 3</vt:lpstr>
      <vt:lpstr>Facet</vt:lpstr>
      <vt:lpstr>The Rise of  Mass Democracy</vt:lpstr>
      <vt:lpstr>Era of Good Feelings Ends</vt:lpstr>
      <vt:lpstr>The Corrupt Bargain, 1824</vt:lpstr>
      <vt:lpstr>Election of 1824 (Corrupt Bargain)</vt:lpstr>
      <vt:lpstr>The John Quincy Adams Presidency</vt:lpstr>
      <vt:lpstr>Jackson Reemerges </vt:lpstr>
      <vt:lpstr>Election of 1828</vt:lpstr>
      <vt:lpstr>President Jackson’s Personality</vt:lpstr>
      <vt:lpstr>Jackson and the Spoils System</vt:lpstr>
      <vt:lpstr>The Tariff of Abominations</vt:lpstr>
      <vt:lpstr>South Carolina Responds</vt:lpstr>
      <vt:lpstr>Jackson &amp; the Trail of Tears</vt:lpstr>
      <vt:lpstr>Trail of Tears</vt:lpstr>
      <vt:lpstr>Jackson and the Bank</vt:lpstr>
      <vt:lpstr>The Bank War</vt:lpstr>
      <vt:lpstr>Election of 1832</vt:lpstr>
      <vt:lpstr>Bank War. Again.</vt:lpstr>
      <vt:lpstr>A New Party Emerges</vt:lpstr>
      <vt:lpstr>Election of 1836</vt:lpstr>
      <vt:lpstr>Van Buren as President</vt:lpstr>
      <vt:lpstr>The Panic of  1837</vt:lpstr>
      <vt:lpstr>G.T.T.</vt:lpstr>
      <vt:lpstr>Texas Rebels</vt:lpstr>
      <vt:lpstr>Election of 1840</vt:lpstr>
      <vt:lpstr>Politicking and the Two-Party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 Mass Democracy</dc:title>
  <dc:creator>Ryan</dc:creator>
  <cp:lastModifiedBy>Ryan Green</cp:lastModifiedBy>
  <cp:revision>30</cp:revision>
  <dcterms:created xsi:type="dcterms:W3CDTF">2018-10-31T03:26:19Z</dcterms:created>
  <dcterms:modified xsi:type="dcterms:W3CDTF">2018-11-01T04:00:39Z</dcterms:modified>
</cp:coreProperties>
</file>